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1"/>
  </p:notesMasterIdLst>
  <p:sldIdLst>
    <p:sldId id="256" r:id="rId2"/>
    <p:sldId id="257" r:id="rId3"/>
    <p:sldId id="258" r:id="rId4"/>
    <p:sldId id="259" r:id="rId5"/>
    <p:sldId id="260" r:id="rId6"/>
    <p:sldId id="261" r:id="rId7"/>
    <p:sldId id="263" r:id="rId8"/>
    <p:sldId id="265" r:id="rId9"/>
    <p:sldId id="264" r:id="rId10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FFFF"/>
    <a:srgbClr val="FF257D"/>
    <a:srgbClr val="F64462"/>
    <a:srgbClr val="2DEF9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047" autoAdjust="0"/>
    <p:restoredTop sz="90025" autoAdjust="0"/>
  </p:normalViewPr>
  <p:slideViewPr>
    <p:cSldViewPr>
      <p:cViewPr varScale="1">
        <p:scale>
          <a:sx n="46" d="100"/>
          <a:sy n="46" d="100"/>
        </p:scale>
        <p:origin x="-1254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4B3437-7CD8-4DD2-AF0F-E12E5AEC8F28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223067-06C2-4348-B953-22CD1CC274F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9368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FA2319-2E50-4DEE-B459-A92DEDADACC6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197266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0E04E4-6ADC-45F4-933B-0FB7A14FFC1F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9295287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F01E17-76DD-4307-9717-10768C257B2D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21065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5D1BCD-06AA-4ACE-AC38-42713811F350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8151368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762B001-11C8-4C46-9C24-A4CC73173E76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649064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5584D3-DFFE-4EB4-BFBB-2EFF988780CF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43863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2CD6C-3B22-4F7A-BE9E-E5DD388C4400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879596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6F42C8-C166-4726-A4EF-663DE2262ED1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79200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0716D4E-36E9-4B0D-BD07-6B380F057240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6235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4771491-A6BD-4F00-B6D2-39A7DBAB238F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9379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9348A6-48B2-413A-B7EF-E238CFEC8B6A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2786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9C33C1-373D-4312-AF46-7C9B1CD3DA07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smtClean="0"/>
              <a:t>info:Virginadot.org/travel/tornadoes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F7A051C-5D05-4A71-ACCA-766C9D453CDB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2675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gif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6.jpg"/><Relationship Id="rId4" Type="http://schemas.openxmlformats.org/officeDocument/2006/relationships/image" Target="../media/image5.jp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gif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hyperlink" Target="http://video.nationalgeographic.com/video/environment/environment-natural-disasters/tornadoes/tornadoes-101/" TargetMode="Externa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44637" y="34636"/>
            <a:ext cx="7772400" cy="1470025"/>
          </a:xfrm>
        </p:spPr>
        <p:txBody>
          <a:bodyPr>
            <a:normAutofit/>
          </a:bodyPr>
          <a:lstStyle/>
          <a:p>
            <a:r>
              <a:rPr lang="en-US" sz="8000" dirty="0" smtClean="0">
                <a:solidFill>
                  <a:srgbClr val="FF0000"/>
                </a:solidFill>
                <a:latin typeface="Gigi" pitchFamily="82" charset="0"/>
              </a:rPr>
              <a:t>Tornadoes</a:t>
            </a:r>
            <a:endParaRPr lang="en-US" sz="8000" dirty="0">
              <a:solidFill>
                <a:srgbClr val="FF0000"/>
              </a:solidFill>
              <a:latin typeface="Gigi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28600" y="1219200"/>
            <a:ext cx="6400800" cy="1752600"/>
          </a:xfrm>
        </p:spPr>
        <p:txBody>
          <a:bodyPr>
            <a:normAutofit/>
          </a:bodyPr>
          <a:lstStyle/>
          <a:p>
            <a:r>
              <a:rPr lang="en-US" sz="4400" dirty="0" smtClean="0">
                <a:solidFill>
                  <a:schemeClr val="tx1"/>
                </a:solidFill>
              </a:rPr>
              <a:t>By </a:t>
            </a:r>
            <a:r>
              <a:rPr lang="en-US" sz="4400" dirty="0" err="1" smtClean="0">
                <a:solidFill>
                  <a:schemeClr val="tx1"/>
                </a:solidFill>
              </a:rPr>
              <a:t>Haleigh</a:t>
            </a:r>
            <a:r>
              <a:rPr lang="en-US" sz="4400" dirty="0" smtClean="0">
                <a:solidFill>
                  <a:schemeClr val="tx1"/>
                </a:solidFill>
              </a:rPr>
              <a:t> Miller</a:t>
            </a:r>
            <a:endParaRPr lang="en-US" sz="4400" dirty="0">
              <a:solidFill>
                <a:schemeClr val="tx1"/>
              </a:solidFill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29000" y="2133600"/>
            <a:ext cx="5334000" cy="4176609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Picture: Daphne </a:t>
            </a:r>
            <a:r>
              <a:rPr lang="en-US" sz="18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zaras</a:t>
            </a:r>
            <a:r>
              <a:rPr lang="en-US" sz="18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 NOAA</a:t>
            </a:r>
            <a:endParaRPr lang="en-US" sz="18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65432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>
                <a:solidFill>
                  <a:srgbClr val="66FFFF"/>
                </a:solidFill>
              </a:rPr>
              <a:t>What are Tornadoes?</a:t>
            </a:r>
            <a:endParaRPr lang="en-US" dirty="0">
              <a:solidFill>
                <a:srgbClr val="66FFFF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>
                <a:solidFill>
                  <a:srgbClr val="FF257D"/>
                </a:solidFill>
              </a:rPr>
              <a:t>Tornadoes are destructive vortex's  with violent  rotating winds, with a funnel appearance extending from a thunderstorm cloud. </a:t>
            </a:r>
          </a:p>
          <a:p>
            <a:endParaRPr lang="en-US" dirty="0">
              <a:solidFill>
                <a:srgbClr val="FF257D"/>
              </a:solidFill>
            </a:endParaRPr>
          </a:p>
          <a:p>
            <a:endParaRPr lang="en-US" dirty="0" smtClean="0">
              <a:solidFill>
                <a:srgbClr val="FF257D"/>
              </a:solidFill>
            </a:endParaRPr>
          </a:p>
          <a:p>
            <a:endParaRPr lang="en-US" dirty="0">
              <a:solidFill>
                <a:srgbClr val="FF257D"/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2000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info:Virginadot.org</a:t>
            </a:r>
            <a:r>
              <a:rPr lang="en-US" sz="2000" dirty="0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/travel/tornadoes</a:t>
            </a:r>
            <a:endParaRPr lang="en-US" sz="2000" dirty="0">
              <a:solidFill>
                <a:schemeClr val="tx1">
                  <a:lumMod val="85000"/>
                  <a:lumOff val="1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606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64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5400" dirty="0" smtClean="0">
                <a:solidFill>
                  <a:schemeClr val="bg1"/>
                </a:solidFill>
                <a:latin typeface="Berlin Sans FB Demi" pitchFamily="34" charset="0"/>
              </a:rPr>
              <a:t>The Conditions </a:t>
            </a:r>
            <a:endParaRPr lang="en-US" sz="5400" dirty="0">
              <a:solidFill>
                <a:schemeClr val="bg1"/>
              </a:solidFill>
              <a:latin typeface="Berlin Sans FB Demi" pitchFamily="34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>
                <a:solidFill>
                  <a:srgbClr val="66FFFF"/>
                </a:solidFill>
                <a:latin typeface="Ravie" pitchFamily="82" charset="0"/>
              </a:rPr>
              <a:t>Tornadoes form in unusually violent thunderstorms when there is </a:t>
            </a:r>
            <a:r>
              <a:rPr lang="en-US" dirty="0" smtClean="0">
                <a:solidFill>
                  <a:srgbClr val="66FFFF"/>
                </a:solidFill>
                <a:latin typeface="Ravie" pitchFamily="82" charset="0"/>
              </a:rPr>
              <a:t>sufficient instability and </a:t>
            </a:r>
            <a:r>
              <a:rPr lang="en-US" dirty="0">
                <a:solidFill>
                  <a:srgbClr val="66FFFF"/>
                </a:solidFill>
                <a:latin typeface="Ravie" pitchFamily="82" charset="0"/>
              </a:rPr>
              <a:t>wind shear present in the lower atmosphere. </a:t>
            </a:r>
            <a:endParaRPr lang="en-US" dirty="0" smtClean="0">
              <a:solidFill>
                <a:srgbClr val="66FFFF"/>
              </a:solidFill>
              <a:latin typeface="Ravie" pitchFamily="82" charset="0"/>
            </a:endParaRPr>
          </a:p>
          <a:p>
            <a:endParaRPr lang="en-US" dirty="0">
              <a:solidFill>
                <a:srgbClr val="66FFFF"/>
              </a:solidFill>
              <a:latin typeface="Ravie" pitchFamily="82" charset="0"/>
            </a:endParaRPr>
          </a:p>
          <a:p>
            <a:r>
              <a:rPr lang="en-US" dirty="0">
                <a:solidFill>
                  <a:srgbClr val="66FFFF"/>
                </a:solidFill>
                <a:latin typeface="Ravie" pitchFamily="82" charset="0"/>
              </a:rPr>
              <a:t>Instability refers to unusually warm and humid conditions in the lower atmosphere, and possibly cooler than usual conditions in the upper atmosphere.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3124200" cy="396875"/>
          </a:xfrm>
        </p:spPr>
        <p:txBody>
          <a:bodyPr/>
          <a:lstStyle/>
          <a:p>
            <a:r>
              <a:rPr lang="en-US" sz="2000" smtClean="0">
                <a:solidFill>
                  <a:srgbClr val="FF257D"/>
                </a:solidFill>
              </a:rPr>
              <a:t>info:Virginadot.org/travel/tornadoes</a:t>
            </a:r>
            <a:endParaRPr lang="en-US" sz="2000" dirty="0">
              <a:solidFill>
                <a:srgbClr val="FF25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2316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381000" y="152400"/>
            <a:ext cx="7772400" cy="1470025"/>
          </a:xfrm>
        </p:spPr>
        <p:txBody>
          <a:bodyPr>
            <a:normAutofit/>
          </a:bodyPr>
          <a:lstStyle/>
          <a:p>
            <a:r>
              <a:rPr lang="en-US" sz="7200" dirty="0" smtClean="0">
                <a:solidFill>
                  <a:srgbClr val="FF257D"/>
                </a:solidFill>
                <a:latin typeface="Freestyle Script" pitchFamily="66" charset="0"/>
              </a:rPr>
              <a:t>Time frame for a tornadoes</a:t>
            </a:r>
            <a:endParaRPr lang="en-US" sz="7200" dirty="0">
              <a:solidFill>
                <a:srgbClr val="FF257D"/>
              </a:solidFill>
              <a:latin typeface="Freestyle Script" pitchFamily="66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1524000"/>
            <a:ext cx="6400800" cy="4191000"/>
          </a:xfrm>
        </p:spPr>
        <p:txBody>
          <a:bodyPr>
            <a:normAutofit lnSpcReduction="10000"/>
          </a:bodyPr>
          <a:lstStyle/>
          <a:p>
            <a:r>
              <a:rPr lang="en-US" sz="4000" dirty="0">
                <a:solidFill>
                  <a:srgbClr val="66FFFF"/>
                </a:solidFill>
                <a:latin typeface="Berlin Sans FB Demi" pitchFamily="34" charset="0"/>
              </a:rPr>
              <a:t>Tornadoes usually last just a few minutes. The shortest last for only a few seconds, but the longest (and most dangerous) can last for over an hour (but these are extremely rare)!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48000" y="6019800"/>
            <a:ext cx="3352800" cy="473075"/>
          </a:xfrm>
        </p:spPr>
        <p:txBody>
          <a:bodyPr/>
          <a:lstStyle/>
          <a:p>
            <a:r>
              <a:rPr lang="en-US" sz="2000" dirty="0" err="1" smtClean="0">
                <a:solidFill>
                  <a:srgbClr val="FF257D"/>
                </a:solidFill>
              </a:rPr>
              <a:t>info:Enchantedlearning.com</a:t>
            </a:r>
            <a:endParaRPr lang="en-US" sz="2000" dirty="0">
              <a:solidFill>
                <a:srgbClr val="FF257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469554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9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5400" dirty="0" smtClean="0">
                <a:solidFill>
                  <a:schemeClr val="bg1">
                    <a:lumMod val="95000"/>
                  </a:schemeClr>
                </a:solidFill>
                <a:latin typeface="Gigi" pitchFamily="82" charset="0"/>
              </a:rPr>
              <a:t>What time of the year do they occur</a:t>
            </a:r>
            <a:endParaRPr lang="en-US" sz="5400" dirty="0">
              <a:solidFill>
                <a:schemeClr val="bg1">
                  <a:lumMod val="95000"/>
                </a:schemeClr>
              </a:solidFill>
              <a:latin typeface="Gigi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solidFill>
            <a:srgbClr val="66FFFF"/>
          </a:solidFill>
        </p:spPr>
        <p:txBody>
          <a:bodyPr>
            <a:normAutofit fontScale="92500"/>
          </a:bodyPr>
          <a:lstStyle/>
          <a:p>
            <a:r>
              <a:rPr lang="en-US" dirty="0"/>
              <a:t>Tornadoes can occur at any time of the year. </a:t>
            </a:r>
          </a:p>
          <a:p>
            <a:endParaRPr lang="en-US" dirty="0"/>
          </a:p>
          <a:p>
            <a:r>
              <a:rPr lang="en-US" dirty="0"/>
              <a:t>In the southern states, peak tornado occurrence is in March through May, while peak months in northern states are during the summer. </a:t>
            </a:r>
          </a:p>
          <a:p>
            <a:endParaRPr lang="en-US" dirty="0"/>
          </a:p>
          <a:p>
            <a:r>
              <a:rPr lang="en-US" dirty="0"/>
              <a:t>Tornadoes are most likely between 3 and 9 p.m. but have been known to occur at all hours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z="2400" smtClean="0">
                <a:solidFill>
                  <a:schemeClr val="bg1"/>
                </a:solidFill>
              </a:rPr>
              <a:t>info:Virginadot.org/travel/tornadoes</a:t>
            </a:r>
            <a:endParaRPr lang="en-US" sz="2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726391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-6927"/>
            <a:ext cx="8229600" cy="1143000"/>
          </a:xfrm>
        </p:spPr>
        <p:txBody>
          <a:bodyPr>
            <a:normAutofit/>
          </a:bodyPr>
          <a:lstStyle/>
          <a:p>
            <a:r>
              <a:rPr lang="en-US" sz="5400" dirty="0" smtClean="0">
                <a:solidFill>
                  <a:srgbClr val="F64462"/>
                </a:solidFill>
                <a:latin typeface="Kristen ITC" pitchFamily="66" charset="0"/>
              </a:rPr>
              <a:t>Damage to property</a:t>
            </a:r>
            <a:endParaRPr lang="en-US" sz="5400" dirty="0">
              <a:solidFill>
                <a:srgbClr val="F64462"/>
              </a:solidFill>
              <a:latin typeface="Kristen ITC" pitchFamily="66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52500"/>
            <a:ext cx="9144000" cy="57912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en-US" sz="2400" dirty="0"/>
              <a:t>F0: Gale tornado (40-72 mph). Light damage. </a:t>
            </a:r>
          </a:p>
          <a:p>
            <a:pPr marL="0" indent="0">
              <a:buNone/>
            </a:pPr>
            <a:r>
              <a:rPr lang="en-US" sz="2400" dirty="0" smtClean="0"/>
              <a:t>F1</a:t>
            </a:r>
            <a:r>
              <a:rPr lang="en-US" sz="2400" dirty="0"/>
              <a:t>: Moderate tornado (73-112 mph). Moderate damage. </a:t>
            </a:r>
          </a:p>
          <a:p>
            <a:pPr marL="0" indent="0">
              <a:buNone/>
            </a:pPr>
            <a:r>
              <a:rPr lang="en-US" sz="2400" dirty="0" smtClean="0"/>
              <a:t>F2</a:t>
            </a:r>
            <a:r>
              <a:rPr lang="en-US" sz="2400" dirty="0"/>
              <a:t>: Significant tornado (113-157 mph). Considerable damage. </a:t>
            </a:r>
          </a:p>
          <a:p>
            <a:pPr marL="0" indent="0">
              <a:buNone/>
            </a:pPr>
            <a:r>
              <a:rPr lang="en-US" sz="2400" dirty="0" smtClean="0"/>
              <a:t>F3</a:t>
            </a:r>
            <a:r>
              <a:rPr lang="en-US" sz="2400" dirty="0"/>
              <a:t>: Severe tornado (158-206 mph). Severe damage. </a:t>
            </a:r>
          </a:p>
          <a:p>
            <a:pPr marL="0" indent="0">
              <a:buNone/>
            </a:pPr>
            <a:r>
              <a:rPr lang="en-US" sz="2400" dirty="0" smtClean="0"/>
              <a:t>F4</a:t>
            </a:r>
            <a:r>
              <a:rPr lang="en-US" sz="2400" dirty="0"/>
              <a:t>: Devastating tornado (207-260 mph). Devastating damage. </a:t>
            </a:r>
          </a:p>
          <a:p>
            <a:pPr marL="0" indent="0">
              <a:buNone/>
            </a:pPr>
            <a:r>
              <a:rPr lang="en-US" sz="2400" dirty="0" smtClean="0"/>
              <a:t>F5</a:t>
            </a:r>
            <a:r>
              <a:rPr lang="en-US" sz="2400" dirty="0"/>
              <a:t>: Incredible tornado </a:t>
            </a:r>
            <a:r>
              <a:rPr lang="en-US" sz="2400" dirty="0" smtClean="0"/>
              <a:t>(261-318 </a:t>
            </a:r>
            <a:r>
              <a:rPr lang="en-US" sz="2400" dirty="0"/>
              <a:t>mph). Incredible damage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3505200"/>
            <a:ext cx="5162550" cy="2743200"/>
          </a:xfrm>
          <a:prstGeom prst="rect">
            <a:avLst/>
          </a:prstGeom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73075"/>
          </a:xfrm>
        </p:spPr>
        <p:txBody>
          <a:bodyPr/>
          <a:lstStyle/>
          <a:p>
            <a:r>
              <a:rPr lang="en-US" sz="1800" smtClean="0">
                <a:solidFill>
                  <a:schemeClr val="tx1"/>
                </a:solidFill>
              </a:rPr>
              <a:t>info:Virginadot.org/travel/tornadoes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9849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400">
        <p14:honeycomb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Pictures!!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77417" y="6172200"/>
            <a:ext cx="2895600" cy="365125"/>
          </a:xfrm>
        </p:spPr>
        <p:txBody>
          <a:bodyPr/>
          <a:lstStyle/>
          <a:p>
            <a:r>
              <a:rPr lang="en-US" sz="2800" dirty="0" err="1" smtClean="0"/>
              <a:t>Pictures:tornado-facts.com</a:t>
            </a:r>
            <a:endParaRPr lang="en-US" sz="2800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8600"/>
            <a:ext cx="2857500" cy="20955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228600"/>
            <a:ext cx="3155950" cy="262255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6082" y="2616200"/>
            <a:ext cx="4237290" cy="302260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8830" y="3370695"/>
            <a:ext cx="3257550" cy="2552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04370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66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There are even Flaming tornadoes!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1" y="1465899"/>
            <a:ext cx="7688214" cy="44015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58615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>
                <a:hlinkClick r:id="rId2"/>
              </a:rPr>
              <a:t>Click Me!!!</a:t>
            </a:r>
            <a:br>
              <a:rPr lang="en-US" dirty="0" smtClean="0">
                <a:hlinkClick r:id="rId2"/>
              </a:rPr>
            </a:br>
            <a:r>
              <a:rPr lang="en-US" dirty="0" smtClean="0">
                <a:hlinkClick r:id="rId2"/>
              </a:rPr>
              <a:t>Tornado 101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info:Virginadot.org/travel/tornadoes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506216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270</Words>
  <Application>Microsoft Office PowerPoint</Application>
  <PresentationFormat>On-screen Show (4:3)</PresentationFormat>
  <Paragraphs>36</Paragraphs>
  <Slides>9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0" baseType="lpstr">
      <vt:lpstr>Office Theme</vt:lpstr>
      <vt:lpstr>Tornadoes</vt:lpstr>
      <vt:lpstr>What are Tornadoes?</vt:lpstr>
      <vt:lpstr>The Conditions </vt:lpstr>
      <vt:lpstr>Time frame for a tornadoes</vt:lpstr>
      <vt:lpstr>What time of the year do they occur</vt:lpstr>
      <vt:lpstr>Damage to property</vt:lpstr>
      <vt:lpstr>Pictures!!</vt:lpstr>
      <vt:lpstr>There are even Flaming tornadoes!</vt:lpstr>
      <vt:lpstr>Click Me!!! Tornado 101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Tornadoes</dc:title>
  <dc:creator>Haywood County Schools</dc:creator>
  <cp:lastModifiedBy>Haywood County Schools</cp:lastModifiedBy>
  <cp:revision>13</cp:revision>
  <dcterms:created xsi:type="dcterms:W3CDTF">2013-05-01T14:21:21Z</dcterms:created>
  <dcterms:modified xsi:type="dcterms:W3CDTF">2013-05-03T14:43:47Z</dcterms:modified>
</cp:coreProperties>
</file>